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Amatic SC"/>
      <p:regular r:id="rId41"/>
      <p:bold r:id="rId42"/>
    </p:embeddedFont>
    <p:embeddedFont>
      <p:font typeface="Source Code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AmaticSC-bold.fntdata"/><Relationship Id="rId41" Type="http://schemas.openxmlformats.org/officeDocument/2006/relationships/font" Target="fonts/AmaticSC-regular.fntdata"/><Relationship Id="rId22" Type="http://schemas.openxmlformats.org/officeDocument/2006/relationships/slide" Target="slides/slide18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7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Manan Singh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Nilay Shrivastava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537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“You can Compress!!!”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253795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Dimensionality Reduction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- Why? What? How?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4146425" y="3733000"/>
            <a:ext cx="44748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3000">
                <a:latin typeface="Amatic SC"/>
                <a:ea typeface="Amatic SC"/>
                <a:cs typeface="Amatic SC"/>
                <a:sym typeface="Amatic SC"/>
              </a:rPr>
              <a:t>By :- Manan Pal Singh, NSIT</a:t>
            </a:r>
          </a:p>
          <a:p>
            <a:pPr lvl="0">
              <a:spcBef>
                <a:spcPts val="0"/>
              </a:spcBef>
              <a:buNone/>
            </a:pPr>
            <a:r>
              <a:rPr b="1" lang="en-GB" sz="3000">
                <a:latin typeface="Amatic SC"/>
                <a:ea typeface="Amatic SC"/>
                <a:cs typeface="Amatic SC"/>
                <a:sym typeface="Amatic SC"/>
              </a:rPr>
              <a:t>        Nilay Shrivastava, NSIT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Principle Component Analysis</a:t>
            </a:r>
          </a:p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“WTF does that mean?” - DJ Trump</a:t>
            </a:r>
          </a:p>
        </p:txBody>
      </p:sp>
      <p:pic>
        <p:nvPicPr>
          <p:cNvPr descr="fb-thumb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25" y="804075"/>
            <a:ext cx="430447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Basic Intuition Behind PCA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 PCA can be thought of as the process of choosing an appropriate set of axes. (Similar to what we do while solving Physics problems)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We rotate our original axes and then drop the component(s) on which the projection of our data-points is small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The above process is performed so that there is little loss of information.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The axes are chosen in a way such that the maximum variance in data is retained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Of course the number of axes selected is less than the original dimension.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442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 small visualisation to the rescue!!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28675"/>
            <a:ext cx="3603600" cy="38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The red dots are the data points (of a 2D dummy dataset)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The blue and green arrows are the rotated axes.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Finally we will drop the green arrow and represent data as projection on the blue arrow (principal component)</a:t>
            </a:r>
          </a:p>
        </p:txBody>
      </p:sp>
      <p:pic>
        <p:nvPicPr>
          <p:cNvPr descr="figure_1.pn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775" y="988495"/>
            <a:ext cx="4606524" cy="385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a1.gif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5" y="765337"/>
            <a:ext cx="8401950" cy="36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ca2.gif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75" y="1063575"/>
            <a:ext cx="8743050" cy="30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 how to calculate these directions?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Decide how many dimensions to compress your data (say k) into.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Calculate the “eigenvectors” of the “covariance” matrix of the dataset.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Sort the eigenvectors in the decreasing order of their “eigenvalues”.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Choose the top k eigenvectors (These are your new axes).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Project your data-points on these eigenvectors.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987" y="152400"/>
            <a:ext cx="55820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Isn’t this looking eerily similar to Linear    Regression?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593450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Both PCA and Linear Regression are framed as Optimization problems.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Both try to minimize the mean squared loss.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Loss function of PCA :- “Find the axes for which the sum of squared distance of data-points from these axes is minimum.”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The algorithm is actually the solution of this optimization.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Some Points on pca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Deterministic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Apply the algorithm on same dataset any number of times, will get the same output.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Technically PCA is returning a function.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Computation: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Efficient with linear algebra libraries like Numpy, LAPACK, Eigen.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Visualisation: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Preserves variance of the dataset.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Good for linearly correlated datasets.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Local neighbourhood isn’t preserved to a large extent (clustering not apparent).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t-SNE</a:t>
            </a:r>
          </a:p>
        </p:txBody>
      </p:sp>
      <p:sp>
        <p:nvSpPr>
          <p:cNvPr id="168" name="Shape 168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T-distributed Stochastic Neighborhood Embedding</a:t>
            </a:r>
          </a:p>
        </p:txBody>
      </p:sp>
      <p:sp>
        <p:nvSpPr>
          <p:cNvPr id="169" name="Shape 1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atter.gif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600" y="498550"/>
            <a:ext cx="4297400" cy="42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41600" y="830350"/>
            <a:ext cx="3360600" cy="40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-GB" sz="3000"/>
              <a:t>Manan Pal Singh</a:t>
            </a:r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Source Code Pro"/>
              <a:buChar char="●"/>
            </a:pPr>
            <a:r>
              <a:rPr b="0" lang="en-GB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 undergrad at NSIT Delhi</a:t>
            </a:r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Source Code Pro"/>
              <a:buChar char="●"/>
            </a:pPr>
            <a:r>
              <a:rPr b="0" lang="en-GB" sz="14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Interest domains</a:t>
            </a:r>
            <a:r>
              <a:rPr b="0" lang="en-GB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Computer Vision, Web Security, Cryptography, Mathematics.</a:t>
            </a:r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Source Code Pro"/>
              <a:buChar char="●"/>
            </a:pPr>
            <a:r>
              <a:rPr b="0" lang="en-GB" sz="14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Past-time hobby</a:t>
            </a:r>
            <a:r>
              <a:rPr b="0" lang="en-GB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Solving math problems, reading AI and security blogs.</a:t>
            </a:r>
          </a:p>
          <a:p>
            <a:pPr indent="-3175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Source Code Pro"/>
              <a:buChar char="●"/>
            </a:pPr>
            <a:r>
              <a:rPr b="0" lang="en-GB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motive is to contribute to the progress in the AI field, and working on some missing theories in the field to develop a better understanding.</a:t>
            </a:r>
          </a:p>
          <a:p>
            <a:pPr indent="457200"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567050" y="86125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457200" lvl="0" marL="2286000" rtl="0">
              <a:spcBef>
                <a:spcPts val="0"/>
              </a:spcBef>
              <a:buNone/>
            </a:pPr>
            <a:r>
              <a:rPr lang="en-GB"/>
              <a:t>Speakers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950" y="1299300"/>
            <a:ext cx="4382149" cy="305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t-SNE?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t-SNE specializes in preserving local neighbourhood relation. (Methods like PCA don’t).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t-SNE visualisation is therefore one of the best for clustered datasets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One can tune t-SNE parameters to fit the visualisation according to need.</a:t>
            </a:r>
          </a:p>
        </p:txBody>
      </p:sp>
      <p:pic>
        <p:nvPicPr>
          <p:cNvPr descr="WhatsApp Image 2017-09-01 at 11.58.07.jpe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300" y="3050625"/>
            <a:ext cx="3978199" cy="1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Local Neighbourhood Problem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94100" y="1447550"/>
            <a:ext cx="3129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Neighbourhood relations (clusters) may or may not be maintained.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This is a common issue in PCA when applied to categorical data.</a:t>
            </a:r>
          </a:p>
        </p:txBody>
      </p:sp>
      <p:pic>
        <p:nvPicPr>
          <p:cNvPr descr="Screenshot from 2017-09-01 11-59-11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625" y="1033050"/>
            <a:ext cx="4746676" cy="39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Preserving the Neighbourhood relationship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228675"/>
            <a:ext cx="38103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That’s what we want!!!</a:t>
            </a:r>
          </a:p>
        </p:txBody>
      </p:sp>
      <p:pic>
        <p:nvPicPr>
          <p:cNvPr descr="Screenshot from 2017-09-01 11-56-50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400" y="1246250"/>
            <a:ext cx="4717200" cy="3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How t-SNE solves it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78025" y="1387775"/>
            <a:ext cx="36402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t-SNE creates a gaussian based probability distribution in high dimension giving the probability ‘p’ that a data point i selects another data point j. </a:t>
            </a:r>
          </a:p>
        </p:txBody>
      </p:sp>
      <p:pic>
        <p:nvPicPr>
          <p:cNvPr descr="Screenshot from 2017-09-01 12-16-52.pn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225" y="1142725"/>
            <a:ext cx="5386699" cy="38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.. continued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It creates a similar distribution for low dimension. Therefore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Similarity in higher dimension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Similarity in lower dimension 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Here y’s are the lower dimensions representations that are learned using gradient descent.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The cost function is the KL(p||q)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from 2017-09-01 16-53-17.pn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49" y="1769624"/>
            <a:ext cx="3963000" cy="95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9-01 16-56-59.png"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062" y="2724624"/>
            <a:ext cx="3638263" cy="1013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7-09-01 19-37-06.png"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800" y="4358783"/>
            <a:ext cx="3638249" cy="73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37" y="152400"/>
            <a:ext cx="47055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  Results on mnist (t-SNE)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5637625" y="2342300"/>
            <a:ext cx="8520600" cy="58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1371600">
              <a:spcBef>
                <a:spcPts val="0"/>
              </a:spcBef>
              <a:buNone/>
            </a:pPr>
            <a:r>
              <a:rPr lang="en-GB"/>
              <a:t>t-SNE</a:t>
            </a:r>
          </a:p>
        </p:txBody>
      </p:sp>
      <p:pic>
        <p:nvPicPr>
          <p:cNvPr descr="Screenshot from 2017-09-01 12-17-39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75" y="1185450"/>
            <a:ext cx="6465325" cy="38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                     Results on MNIST (PCA)</a:t>
            </a:r>
          </a:p>
        </p:txBody>
      </p:sp>
      <p:pic>
        <p:nvPicPr>
          <p:cNvPr descr="Screenshot from 2017-09-01 21-41-44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925" y="1093850"/>
            <a:ext cx="5051062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76675" y="1193737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Auto-Encoder</a:t>
            </a:r>
          </a:p>
        </p:txBody>
      </p:sp>
      <p:pic>
        <p:nvPicPr>
          <p:cNvPr descr="d3.pn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5012"/>
            <a:ext cx="4547676" cy="32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Autoencoders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Simplest encoder-decoder models.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Train a 1-(hidden) layer Neural Network to learn the Identity function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Give x as input, and the network to give x as output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The input and output layer are of same size.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The middle layer is (considerably) smaller.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After training we remove the output (decoder) and use the input to project the data to smaller dimension.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5329725" y="887125"/>
            <a:ext cx="3352200" cy="40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-GB" sz="3000"/>
              <a:t>Nilay Shrivastava</a:t>
            </a:r>
          </a:p>
          <a:p>
            <a:pPr indent="-3175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Source Code Pro"/>
              <a:buChar char="●"/>
            </a:pPr>
            <a:r>
              <a:rPr b="0" lang="en-GB" sz="1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 undergrad at NSIT Delhi. </a:t>
            </a:r>
          </a:p>
          <a:p>
            <a:pPr indent="-3175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Source Code Pro"/>
              <a:buChar char="●"/>
            </a:pPr>
            <a:r>
              <a:rPr b="0" lang="en-GB" sz="1400" u="sng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Interest domains</a:t>
            </a:r>
            <a:r>
              <a:rPr b="0" lang="en-GB" sz="1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Mathematics, Physics and Computer Science. </a:t>
            </a:r>
          </a:p>
          <a:p>
            <a:pPr indent="-3175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Source Code Pro"/>
              <a:buChar char="●"/>
            </a:pPr>
            <a:r>
              <a:rPr b="0" lang="en-GB" sz="1400" u="sng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Past-time hobby</a:t>
            </a:r>
            <a:r>
              <a:rPr b="0" lang="en-GB" sz="1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Read about Modern Physics and AI.</a:t>
            </a:r>
          </a:p>
          <a:p>
            <a:pPr indent="-3175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Source Code Pro"/>
              <a:buChar char="●"/>
            </a:pPr>
            <a:r>
              <a:rPr b="0" lang="en-GB" sz="1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Keenly interested in the theoretical foundations of AI.</a:t>
            </a:r>
          </a:p>
          <a:p>
            <a:pPr indent="-3175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Source Code Pro"/>
              <a:buChar char="●"/>
            </a:pPr>
            <a:r>
              <a:rPr b="0" lang="en-GB" sz="1400">
                <a:solidFill>
                  <a:srgbClr val="F3F3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 dream is to be a part of the community of people working to solve intelligence.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 b="0" sz="1400">
              <a:solidFill>
                <a:srgbClr val="111111"/>
              </a:solidFill>
              <a:highlight>
                <a:srgbClr val="4A86E8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567050" y="86125"/>
            <a:ext cx="8520600" cy="80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457200" lvl="0" marL="2286000" rtl="0">
              <a:spcBef>
                <a:spcPts val="0"/>
              </a:spcBef>
              <a:buNone/>
            </a:pPr>
            <a:r>
              <a:rPr lang="en-GB"/>
              <a:t>Speakers</a:t>
            </a:r>
          </a:p>
        </p:txBody>
      </p:sp>
      <p:pic>
        <p:nvPicPr>
          <p:cNvPr descr="19875564_321283048311326_2961320216754448550_n.jp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50" y="1019862"/>
            <a:ext cx="3825325" cy="38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Like This ...</a:t>
            </a:r>
          </a:p>
        </p:txBody>
      </p:sp>
      <p:pic>
        <p:nvPicPr>
          <p:cNvPr descr="autoencoder_schema.jp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50" y="1451025"/>
            <a:ext cx="6667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377975"/>
            <a:ext cx="3530700" cy="419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By constraining the size of the hidden layer, we force the autoencoder to learn efficient representation of the data.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Interestingly the autoencoder projection to latent space is similar to PCA.</a:t>
            </a:r>
          </a:p>
        </p:txBody>
      </p:sp>
      <p:pic>
        <p:nvPicPr>
          <p:cNvPr descr="Autoencoder636.pn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800" y="492350"/>
            <a:ext cx="502759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When should You Use Autoencoders?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Autoencoders are used for denoising images.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Project your data to </a:t>
            </a:r>
            <a:r>
              <a:rPr lang="en-GB"/>
              <a:t>auto-encoder </a:t>
            </a:r>
            <a:r>
              <a:rPr lang="en-GB"/>
              <a:t>latent space and use it for nearest neighbour classification.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Forcibly making a neural network to learn hidden representation ensures that the latent space projections have less redundancy and are a better representation of data, use this as input for SVMs or any other algorithm.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1852125" y="429075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       Looking Ahead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Rule(s) of thumb ...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Use t-SNE for visualisation.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Use PCA for cases where deterministic solutions are desirable.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Use PCA when it is known that there exists some correlation in data.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Use PCA for new unseen data in a given problem.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PCA provides the eigenvectors for projection.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No such framework present in t-SNE.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This is not the end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42322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There are other algorithms like Linear Discriminant Analysis, Generalized Discriminant Analysis.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Using Convolutional Neural Networks as feature extractors (like autoencoders).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Using autoencoders as a lossy compression algorithm.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487325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Thank You!!!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2286000">
              <a:spcBef>
                <a:spcPts val="0"/>
              </a:spcBef>
              <a:buNone/>
            </a:pPr>
            <a:r>
              <a:rPr lang="en-GB"/>
              <a:t>What lies ahead?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725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“An awesome presentation of course” - Aristotle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What is dimensionality reduction, why do we need it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Diving into PCA (basic intuition and formulation)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Inside t-SNE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Autoencoders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GB"/>
              <a:t>When to use what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265500" y="164075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dimensionality reduction?</a:t>
            </a:r>
          </a:p>
        </p:txBody>
      </p:sp>
      <p:pic>
        <p:nvPicPr>
          <p:cNvPr descr="WhatsApp Image 2017-09-01 at 11.55.57.jpe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75" y="209925"/>
            <a:ext cx="3626149" cy="48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Dimensionality Reduction (D.R)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D.R is the process of reducing the degrees of freedom of given dataset.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In other words expressing some information (in this case dataset) in the most compact way without any significant loss of content (information).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The ‘information’ is described using a fixed number of variables. We intend to reduce this number (of variables).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are the Variables?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Variables are the features of the dataset.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Every entry of the dataset is uniquely defined by a certain combination of these variables.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Just like a point in Cartesian Geometry, we can treat these features as co-ordinates of dataset ‘space’.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N-feature dataset =&gt; n co-ordinates =&gt; n dimensions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65500" y="145835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/>
              <a:t>Why Dimensionality Reduction</a:t>
            </a: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265500" y="324647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“Why on earth will anyone do that???” - Galileo</a:t>
            </a:r>
          </a:p>
        </p:txBody>
      </p:sp>
      <p:pic>
        <p:nvPicPr>
          <p:cNvPr descr="WhatsApp Image 2017-09-01 at 12.06.51.jpe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75" y="213200"/>
            <a:ext cx="415310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Reasons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To dilute the ‘curse of dimensionality’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Reduce the computational complexity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Reduce sparsity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For feature extraction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For Visualization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D.R algorithms to reduce the dimensions to 2 or 3 for human visualisation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GB"/>
              <a:t>Necessary for debugging/understanding data algorithms and datasets themselves.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